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autoCompressPictures="0">
  <p:sldMasterIdLst>
    <p:sldMasterId id="2147483648" r:id="rId4"/>
  </p:sldMasterIdLst>
  <p:notesMasterIdLst>
    <p:notesMasterId r:id="rId14"/>
  </p:notesMasterIdLst>
  <p:sldIdLst>
    <p:sldId id="256" r:id="rId5"/>
    <p:sldId id="257" r:id="rId6"/>
    <p:sldId id="258" r:id="rId7"/>
    <p:sldId id="259" r:id="rId8"/>
    <p:sldId id="260" r:id="rId9"/>
    <p:sldId id="262" r:id="rId10"/>
    <p:sldId id="261" r:id="rId11"/>
    <p:sldId id="263" r:id="rId12"/>
    <p:sldId id="264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83C1D45E-615B-4B26-9EE6-E55824EAAEFA}">
          <p14:sldIdLst>
            <p14:sldId id="256"/>
            <p14:sldId id="257"/>
            <p14:sldId id="258"/>
            <p14:sldId id="259"/>
            <p14:sldId id="260"/>
            <p14:sldId id="262"/>
            <p14:sldId id="261"/>
            <p14:sldId id="263"/>
            <p14:sldId id="264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presProps" Target="pres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notesMaster" Target="notesMasters/notesMaster1.xml"/></Relationships>
</file>

<file path=ppt/media/image1.jpeg>
</file>

<file path=ppt/media/image10.png>
</file>

<file path=ppt/media/image2.pn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4D7D6A3-58FC-498D-8FCC-F158510A9658}" type="datetimeFigureOut">
              <a:rPr lang="en-US" smtClean="0"/>
              <a:t>1/23/2020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CADD3C7-09A3-4FAE-BEB8-19FEF1926070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426378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0510C1-68D9-426D-AFF5-EDA5A83FE26A}" type="datetime1">
              <a:rPr lang="en-US" smtClean="0"/>
              <a:t>1/23/2020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091879-48A3-47A5-B5C8-C41471DFF8B2}" type="datetime1">
              <a:rPr lang="en-US" smtClean="0"/>
              <a:t>1/23/2020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C7C44A-C59B-49C4-9531-4190F8FAE95F}" type="datetime1">
              <a:rPr lang="en-US" smtClean="0"/>
              <a:t>1/23/2020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E28E5E-DC47-4CBE-B1BE-E523592C43BA}" type="datetime1">
              <a:rPr lang="en-US" smtClean="0"/>
              <a:t>1/23/2020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ECDA05-0A74-445A-9678-785271128EAB}" type="datetime1">
              <a:rPr lang="en-US" smtClean="0"/>
              <a:t>1/23/2020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ACA9B6-A8AD-4AF5-BB43-51E59DFE94B3}" type="datetime1">
              <a:rPr lang="en-US" smtClean="0"/>
              <a:t>1/23/2020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9AA368-3A61-4BEF-AE31-0F0140812D38}" type="datetime1">
              <a:rPr lang="en-US" smtClean="0"/>
              <a:t>1/23/2020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F70FDF-F600-4B46-B231-29938188BEE7}" type="datetime1">
              <a:rPr lang="en-US" smtClean="0"/>
              <a:t>1/23/2020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058A41-3024-4EAE-B64C-415ABA25C013}" type="datetime1">
              <a:rPr lang="en-US" smtClean="0"/>
              <a:t>1/23/2020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74CA42-1A45-4FB0-8BE1-C01D6544A525}" type="datetime1">
              <a:rPr lang="en-US" smtClean="0"/>
              <a:t>1/23/2020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7BB06A-C244-4D67-B7D6-73ED97A417CC}" type="datetime1">
              <a:rPr lang="en-US" smtClean="0"/>
              <a:t>1/23/2020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62B9DB-4E53-4561-B648-0C97F954A6ED}" type="datetime1">
              <a:rPr lang="en-US" smtClean="0"/>
              <a:t>1/23/2020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AD8F65-68DA-4DE0-AA51-C1705F712F09}" type="datetime1">
              <a:rPr lang="en-US" smtClean="0"/>
              <a:t>1/23/2020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08D61C-CB42-4521-A465-4F00F6373107}" type="datetime1">
              <a:rPr lang="en-US" smtClean="0"/>
              <a:t>1/23/2020</a:t>
            </a:fld>
            <a:endParaRPr lang="en-US" dirty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1543F9-AF82-48DC-9EF3-0CBC98B23DF1}" type="datetime1">
              <a:rPr lang="en-US" smtClean="0"/>
              <a:t>1/23/2020</a:t>
            </a:fld>
            <a:endParaRPr lang="en-US" dirty="0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B79E4A-1422-43DE-B397-8AA34503285C}" type="datetime1">
              <a:rPr lang="en-US" smtClean="0"/>
              <a:t>1/23/2020</a:t>
            </a:fld>
            <a:endParaRPr lang="en-US" dirty="0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679680-FDFB-4F63-A942-14E00CD81373}" type="datetime1">
              <a:rPr lang="en-US" smtClean="0"/>
              <a:t>1/23/2020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16C27C16-19D4-4027-9C62-B26B19FAF244}" type="datetime1">
              <a:rPr lang="en-US" smtClean="0"/>
              <a:t>1/23/2020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8" r:id="rId9"/>
    <p:sldLayoutId id="2147483667" r:id="rId10"/>
    <p:sldLayoutId id="2147483661" r:id="rId11"/>
    <p:sldLayoutId id="2147483664" r:id="rId12"/>
    <p:sldLayoutId id="2147483662" r:id="rId13"/>
    <p:sldLayoutId id="2147483669" r:id="rId14"/>
    <p:sldLayoutId id="2147483670" r:id="rId15"/>
    <p:sldLayoutId id="2147483658" r:id="rId16"/>
    <p:sldLayoutId id="2147483659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hyperlink" Target="http://worldpopulationreview.com/countries/united-states-population/cities/" TargetMode="Externa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8" name="Rectangle 27">
            <a:extLst>
              <a:ext uri="{FF2B5EF4-FFF2-40B4-BE49-F238E27FC236}">
                <a16:creationId xmlns:a16="http://schemas.microsoft.com/office/drawing/2014/main" id="{A4322390-8B58-46BE-88EB-D9FD30C087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E29227B-4703-4DAD-A51E-EBA7FE3BC5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</a:blip>
          <a:srcRect l="4365" t="23391" r="4727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A42F1FE-7C96-4161-95B9-B9C1C51936E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5219" y="1447800"/>
            <a:ext cx="10120544" cy="3426041"/>
          </a:xfrm>
        </p:spPr>
        <p:txBody>
          <a:bodyPr>
            <a:normAutofit/>
          </a:bodyPr>
          <a:lstStyle/>
          <a:p>
            <a:r>
              <a:rPr lang="en-US" sz="6000" dirty="0">
                <a:solidFill>
                  <a:schemeClr val="tx1"/>
                </a:solidFill>
              </a:rPr>
              <a:t>The Quest for city in US</a:t>
            </a:r>
            <a:endParaRPr lang="en-US" sz="5400" dirty="0">
              <a:solidFill>
                <a:schemeClr val="tx1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8525207-C54B-46FA-899C-064FCA59438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34854" y="4979490"/>
            <a:ext cx="8825658" cy="861420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accent3">
                    <a:lumMod val="75000"/>
                  </a:schemeClr>
                </a:solidFill>
              </a:rPr>
              <a:t>Balaji B C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C885E190-58DD-42DD-A4A8-401E15C92A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51299072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313318-77C0-4004-A6F5-D7737DC331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sz="4800" dirty="0"/>
              <a:t>Index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52CDC6-1EE3-4223-A5C2-41B89E16439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US" sz="2800" dirty="0"/>
              <a:t>Introduction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US" sz="2800" dirty="0"/>
              <a:t>Data Description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US" sz="2800" dirty="0"/>
              <a:t>Exploratory Data Analysis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US" sz="2800" dirty="0"/>
              <a:t>Modelling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US" sz="2800" dirty="0"/>
              <a:t>Conclusion</a:t>
            </a:r>
            <a:endParaRPr lang="en-IN" sz="2800" dirty="0"/>
          </a:p>
        </p:txBody>
      </p:sp>
    </p:spTree>
    <p:extLst>
      <p:ext uri="{BB962C8B-B14F-4D97-AF65-F5344CB8AC3E}">
        <p14:creationId xmlns:p14="http://schemas.microsoft.com/office/powerpoint/2010/main" val="392256930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95C9C4-5259-4550-9A34-2074EE88C2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D0B00A-33EA-492A-B4A0-DA6FC207AB3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4293" y="1635667"/>
            <a:ext cx="8946541" cy="4195481"/>
          </a:xfrm>
        </p:spPr>
        <p:txBody>
          <a:bodyPr/>
          <a:lstStyle/>
          <a:p>
            <a:pPr marL="0" indent="0">
              <a:buNone/>
            </a:pPr>
            <a:r>
              <a:rPr lang="en-US" sz="2800" u="sng" dirty="0"/>
              <a:t>Background</a:t>
            </a:r>
            <a:r>
              <a:rPr lang="en-US" sz="2400" dirty="0"/>
              <a:t>: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sz="2400" dirty="0"/>
              <a:t>A reputed restaurant chain is planning to expand their business in United states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800" u="sng" dirty="0"/>
              <a:t>Business goals</a:t>
            </a:r>
            <a:r>
              <a:rPr lang="en-US" sz="2400" dirty="0"/>
              <a:t>: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sz="2400" dirty="0"/>
              <a:t>To find possibly the most suitable city to open a restaurant in united states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sz="2400" dirty="0"/>
              <a:t>Find the restaurant type most preferred by the country people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60807538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6B52AA-1F8B-43F4-B0E5-66C883C28E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collection and wrangling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27B423-C868-4F2E-BC22-FD491B966A8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§"/>
            </a:pPr>
            <a:r>
              <a:rPr lang="en-US" dirty="0"/>
              <a:t>Details of largest population cities in United States by 2020 </a:t>
            </a:r>
            <a:r>
              <a:rPr lang="en-US" dirty="0">
                <a:hlinkClick r:id="rId2"/>
              </a:rPr>
              <a:t>WorldPopulationReview</a:t>
            </a:r>
            <a:endParaRPr lang="en-US" dirty="0"/>
          </a:p>
          <a:p>
            <a:pPr>
              <a:buFont typeface="Wingdings" panose="05000000000000000000" pitchFamily="2" charset="2"/>
              <a:buChar char="§"/>
            </a:pPr>
            <a:r>
              <a:rPr lang="en-US" dirty="0"/>
              <a:t>Top 50 largest cities have been considered for this project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dirty="0"/>
              <a:t>City latitude and longitude information is needed from Google maps links provided in </a:t>
            </a:r>
            <a:r>
              <a:rPr lang="en-US" dirty="0">
                <a:hlinkClick r:id="rId2"/>
              </a:rPr>
              <a:t>WorldPopulationReview</a:t>
            </a:r>
            <a:endParaRPr lang="en-US" dirty="0"/>
          </a:p>
          <a:p>
            <a:pPr>
              <a:buFont typeface="Wingdings" panose="05000000000000000000" pitchFamily="2" charset="2"/>
              <a:buChar char="§"/>
            </a:pPr>
            <a:r>
              <a:rPr lang="en-US" dirty="0"/>
              <a:t>The largest populated city in US is ‘New York’ with 8.1 million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dirty="0"/>
              <a:t>The least populated cities in our dataset is  ‘Miami’ with 0.4 million population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dirty="0"/>
              <a:t>In total, 50 rows and 5 features in the raw dataset</a:t>
            </a:r>
          </a:p>
          <a:p>
            <a:pPr marL="0" indent="0">
              <a:buNone/>
            </a:pPr>
            <a:endParaRPr lang="en-US" dirty="0">
              <a:hlinkClick r:id="rId2"/>
            </a:endParaRPr>
          </a:p>
          <a:p>
            <a:pPr>
              <a:buFont typeface="Wingdings" panose="05000000000000000000" pitchFamily="2" charset="2"/>
              <a:buChar char="§"/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52709904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B8752E-25AD-4E21-A157-256CB0C6C9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visualization</a:t>
            </a:r>
            <a:br>
              <a:rPr lang="en-US" dirty="0"/>
            </a:br>
            <a:r>
              <a:rPr lang="en-US" sz="2400" dirty="0"/>
              <a:t>					(Before clustering)</a:t>
            </a:r>
            <a:endParaRPr lang="en-IN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91F7A7ED-8337-4B59-83DB-170D5BC6F3B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7763" r="6195" b="14885"/>
          <a:stretch/>
        </p:blipFill>
        <p:spPr>
          <a:xfrm>
            <a:off x="2338941" y="1853249"/>
            <a:ext cx="6512096" cy="3882728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823A8B6-C11A-4ECE-A5FA-744E34AE3A02}"/>
              </a:ext>
            </a:extLst>
          </p:cNvPr>
          <p:cNvSpPr txBox="1"/>
          <p:nvPr/>
        </p:nvSpPr>
        <p:spPr>
          <a:xfrm>
            <a:off x="4271639" y="5790066"/>
            <a:ext cx="364872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50 largest cities in US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05542294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B8752E-25AD-4E21-A157-256CB0C6C9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 - Data visualization</a:t>
            </a:r>
            <a:br>
              <a:rPr lang="en-US" dirty="0"/>
            </a:br>
            <a:r>
              <a:rPr lang="en-US" sz="2400" dirty="0"/>
              <a:t>										(After clustering)</a:t>
            </a:r>
            <a:endParaRPr lang="en-IN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823A8B6-C11A-4ECE-A5FA-744E34AE3A02}"/>
              </a:ext>
            </a:extLst>
          </p:cNvPr>
          <p:cNvSpPr txBox="1"/>
          <p:nvPr/>
        </p:nvSpPr>
        <p:spPr>
          <a:xfrm>
            <a:off x="7803471" y="2835610"/>
            <a:ext cx="3826276" cy="17016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Divided into 4 groups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One city in green spotted with not much similarities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dirty="0"/>
              <a:t>New South Memphis, Cluster 3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EFDD641-050B-46B8-87EC-2515E862DDE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1991" t="10177" r="1825"/>
          <a:stretch/>
        </p:blipFill>
        <p:spPr>
          <a:xfrm>
            <a:off x="1049046" y="1853248"/>
            <a:ext cx="6572436" cy="45503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001684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6A345AEA-5E06-482E-8786-E6D6382D9B9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2742" y="767916"/>
            <a:ext cx="9580965" cy="4150316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F0799BB3-8226-416F-B8A3-9B56337AE814}"/>
              </a:ext>
            </a:extLst>
          </p:cNvPr>
          <p:cNvSpPr txBox="1"/>
          <p:nvPr/>
        </p:nvSpPr>
        <p:spPr>
          <a:xfrm>
            <a:off x="1121064" y="5069150"/>
            <a:ext cx="8684319" cy="18928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28</a:t>
            </a:r>
            <a:r>
              <a:rPr lang="en-US" baseline="30000" dirty="0"/>
              <a:t>th</a:t>
            </a:r>
            <a:r>
              <a:rPr lang="en-US" dirty="0"/>
              <a:t> Ranked city- ‘New South Memphis’ population is 641,608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Less number of restaurants in two miles radius (only 2) 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Only Chinese and Fast food restaurants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77008482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2103906B-4067-43D1-A76D-67227402B82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09842" y="704532"/>
            <a:ext cx="6108208" cy="544893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BCD1CD9-33B9-482D-AF6E-5A40859B3F09}"/>
              </a:ext>
            </a:extLst>
          </p:cNvPr>
          <p:cNvSpPr txBox="1"/>
          <p:nvPr/>
        </p:nvSpPr>
        <p:spPr>
          <a:xfrm>
            <a:off x="7119891" y="1747160"/>
            <a:ext cx="4154750" cy="29481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Restaurants types doing well in other cities across US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dirty="0"/>
              <a:t>American, Mexican &amp; Italian restaurants being top 3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dirty="0"/>
              <a:t>None of top 10 restaurants present in city – “New South Memphis”</a:t>
            </a:r>
          </a:p>
        </p:txBody>
      </p:sp>
    </p:spTree>
    <p:extLst>
      <p:ext uri="{BB962C8B-B14F-4D97-AF65-F5344CB8AC3E}">
        <p14:creationId xmlns:p14="http://schemas.microsoft.com/office/powerpoint/2010/main" val="46670748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B6BB7D-83F4-4FED-9BEA-7A8F3D29A9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A4F5AE-3BFB-47DC-8BA0-33BC7523A3A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en-US" dirty="0"/>
              <a:t>The US City suitable for investors to open a restaurant within 2 miles from city center is "New South Memphis“</a:t>
            </a:r>
          </a:p>
          <a:p>
            <a:pPr>
              <a:lnSpc>
                <a:spcPct val="150000"/>
              </a:lnSpc>
            </a:pPr>
            <a:r>
              <a:rPr lang="en-US" dirty="0"/>
              <a:t>Since it has only two types of restaurants, Investors can select any of the top restaurants preferred by country people</a:t>
            </a:r>
          </a:p>
          <a:p>
            <a:pPr>
              <a:lnSpc>
                <a:spcPct val="150000"/>
              </a:lnSpc>
            </a:pPr>
            <a:r>
              <a:rPr lang="en-US" dirty="0"/>
              <a:t>Investors may also consider other own business factors such as Type of restaurant with descent investment and high returns.</a:t>
            </a:r>
          </a:p>
          <a:p>
            <a:pPr marL="0" indent="0">
              <a:buNone/>
            </a:pPr>
            <a:endParaRPr lang="en-US" dirty="0"/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476599723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F1FC55D3-F645-4907-9137-B16FB6054B52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39F30101-685D-45DE-9DB6-1F040B2FDEB8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08661AA8-FA16-4E58-B6CE-5E6FE2A09464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Ion design</Template>
  <TotalTime>0</TotalTime>
  <Words>321</Words>
  <Application>Microsoft Office PowerPoint</Application>
  <PresentationFormat>Widescreen</PresentationFormat>
  <Paragraphs>38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5" baseType="lpstr">
      <vt:lpstr>Arial</vt:lpstr>
      <vt:lpstr>Calibri</vt:lpstr>
      <vt:lpstr>Century Gothic</vt:lpstr>
      <vt:lpstr>Wingdings</vt:lpstr>
      <vt:lpstr>Wingdings 3</vt:lpstr>
      <vt:lpstr>Ion</vt:lpstr>
      <vt:lpstr>The Quest for city in US</vt:lpstr>
      <vt:lpstr>Index</vt:lpstr>
      <vt:lpstr>Introduction</vt:lpstr>
      <vt:lpstr>Data collection and wrangling</vt:lpstr>
      <vt:lpstr>Data visualization      (Before clustering)</vt:lpstr>
      <vt:lpstr>Model - Data visualization           (After clustering)</vt:lpstr>
      <vt:lpstr>PowerPoint Presentation</vt:lpstr>
      <vt:lpstr>PowerPoint Presentation</vt:lpstr>
      <vt:lpstr>Conclusion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2020-01-23T05:11:49Z</dcterms:created>
  <dcterms:modified xsi:type="dcterms:W3CDTF">2020-01-23T07:12:54Z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